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21"/>
  </p:notesMasterIdLst>
  <p:sldIdLst>
    <p:sldId id="256" r:id="rId3"/>
    <p:sldId id="281" r:id="rId4"/>
    <p:sldId id="282" r:id="rId5"/>
    <p:sldId id="272" r:id="rId6"/>
    <p:sldId id="287" r:id="rId7"/>
    <p:sldId id="288" r:id="rId8"/>
    <p:sldId id="286" r:id="rId9"/>
    <p:sldId id="285" r:id="rId10"/>
    <p:sldId id="284" r:id="rId11"/>
    <p:sldId id="292" r:id="rId12"/>
    <p:sldId id="304" r:id="rId13"/>
    <p:sldId id="305" r:id="rId14"/>
    <p:sldId id="307" r:id="rId15"/>
    <p:sldId id="308" r:id="rId16"/>
    <p:sldId id="309" r:id="rId17"/>
    <p:sldId id="306" r:id="rId18"/>
    <p:sldId id="278" r:id="rId19"/>
    <p:sldId id="303" r:id="rId20"/>
  </p:sldIdLst>
  <p:sldSz cx="9144000" cy="6858000" type="screen4x3"/>
  <p:notesSz cx="7027863" cy="9313863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12"/>
    <p:restoredTop sz="49933"/>
  </p:normalViewPr>
  <p:slideViewPr>
    <p:cSldViewPr>
      <p:cViewPr varScale="1">
        <p:scale>
          <a:sx n="62" d="100"/>
          <a:sy n="62" d="100"/>
        </p:scale>
        <p:origin x="2448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/>
          <p:cNvSpPr>
            <a:spLocks noChangeArrowheads="1"/>
          </p:cNvSpPr>
          <p:nvPr/>
        </p:nvSpPr>
        <p:spPr bwMode="auto">
          <a:xfrm>
            <a:off x="0" y="0"/>
            <a:ext cx="7027863" cy="931386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5" name="AutoShape 2"/>
          <p:cNvSpPr>
            <a:spLocks noChangeArrowheads="1"/>
          </p:cNvSpPr>
          <p:nvPr/>
        </p:nvSpPr>
        <p:spPr bwMode="auto">
          <a:xfrm>
            <a:off x="0" y="0"/>
            <a:ext cx="7027863" cy="931386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6" name="AutoShape 3"/>
          <p:cNvSpPr>
            <a:spLocks noChangeArrowheads="1"/>
          </p:cNvSpPr>
          <p:nvPr/>
        </p:nvSpPr>
        <p:spPr bwMode="auto">
          <a:xfrm>
            <a:off x="0" y="0"/>
            <a:ext cx="7027863" cy="931386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7" name="AutoShape 4"/>
          <p:cNvSpPr>
            <a:spLocks noChangeArrowheads="1"/>
          </p:cNvSpPr>
          <p:nvPr/>
        </p:nvSpPr>
        <p:spPr bwMode="auto">
          <a:xfrm>
            <a:off x="0" y="0"/>
            <a:ext cx="7027863" cy="931386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8" name="AutoShape 5"/>
          <p:cNvSpPr>
            <a:spLocks noChangeArrowheads="1"/>
          </p:cNvSpPr>
          <p:nvPr/>
        </p:nvSpPr>
        <p:spPr bwMode="auto">
          <a:xfrm>
            <a:off x="0" y="0"/>
            <a:ext cx="7027863" cy="931386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9" name="AutoShape 6"/>
          <p:cNvSpPr>
            <a:spLocks noChangeArrowheads="1"/>
          </p:cNvSpPr>
          <p:nvPr/>
        </p:nvSpPr>
        <p:spPr bwMode="auto">
          <a:xfrm>
            <a:off x="0" y="0"/>
            <a:ext cx="7027863" cy="931386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0" name="AutoShape 7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1" name="AutoShape 8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2" name="AutoShape 9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3" name="AutoShape 10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4" name="AutoShape 11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5" name="AutoShape 12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6" name="AutoShape 13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7" name="AutoShape 14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8" name="AutoShape 15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9" name="AutoShape 16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0" name="AutoShape 17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1" name="Text Box 18"/>
          <p:cNvSpPr txBox="1">
            <a:spLocks noChangeArrowheads="1"/>
          </p:cNvSpPr>
          <p:nvPr/>
        </p:nvSpPr>
        <p:spPr bwMode="auto">
          <a:xfrm>
            <a:off x="0" y="0"/>
            <a:ext cx="304482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2" name="Text Box 19"/>
          <p:cNvSpPr txBox="1">
            <a:spLocks noChangeArrowheads="1"/>
          </p:cNvSpPr>
          <p:nvPr/>
        </p:nvSpPr>
        <p:spPr bwMode="auto">
          <a:xfrm>
            <a:off x="3979863" y="0"/>
            <a:ext cx="304482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3" name="Rectangle 20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2213" y="698500"/>
            <a:ext cx="4619625" cy="346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21"/>
          <p:cNvSpPr>
            <a:spLocks noGrp="1" noChangeArrowheads="1"/>
          </p:cNvSpPr>
          <p:nvPr>
            <p:ph type="body"/>
          </p:nvPr>
        </p:nvSpPr>
        <p:spPr bwMode="auto">
          <a:xfrm>
            <a:off x="701675" y="4422775"/>
            <a:ext cx="5595938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 smtClean="0"/>
          </a:p>
        </p:txBody>
      </p:sp>
      <p:sp>
        <p:nvSpPr>
          <p:cNvPr id="3095" name="Text Box 22"/>
          <p:cNvSpPr txBox="1">
            <a:spLocks noChangeArrowheads="1"/>
          </p:cNvSpPr>
          <p:nvPr/>
        </p:nvSpPr>
        <p:spPr bwMode="auto">
          <a:xfrm>
            <a:off x="0" y="8845550"/>
            <a:ext cx="304482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" name="Rectangle 23"/>
          <p:cNvSpPr>
            <a:spLocks noGrp="1" noChangeArrowheads="1"/>
          </p:cNvSpPr>
          <p:nvPr>
            <p:ph type="sldNum"/>
          </p:nvPr>
        </p:nvSpPr>
        <p:spPr bwMode="auto">
          <a:xfrm>
            <a:off x="3979863" y="8842375"/>
            <a:ext cx="3019425" cy="43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00" tIns="47880" rIns="91800" bIns="4788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1F2DAE4-A158-4A62-9947-9697539E80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991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3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C628833-7253-4CAE-8BCA-58E79ED58AAF}" type="slidenum">
              <a:rPr lang="en-US" altLang="en-US" smtClean="0"/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mtClean="0"/>
          </a:p>
        </p:txBody>
      </p:sp>
      <p:sp>
        <p:nvSpPr>
          <p:cNvPr id="51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706438"/>
            <a:ext cx="4656137" cy="34925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5500" y="3014663"/>
            <a:ext cx="6608763" cy="28575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mtClean="0"/>
              <a:t>Updated metric</a:t>
            </a:r>
            <a:r>
              <a:rPr lang="en-US" altLang="en-US" baseline="0" smtClean="0"/>
              <a:t> &amp; standardize graph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9793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Equation was updated/corrected after competition. Graphs show decent correlation, but updated equation should yield more </a:t>
            </a:r>
            <a:r>
              <a:rPr lang="en-US" baseline="0" smtClean="0"/>
              <a:t>accurate results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6555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FC looks like an</a:t>
            </a:r>
            <a:r>
              <a:rPr lang="en-US" baseline="0" dirty="0" smtClean="0"/>
              <a:t> FA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9220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Greg Maddox, Hall</a:t>
            </a:r>
            <a:r>
              <a:rPr lang="en-US" baseline="0" dirty="0" smtClean="0"/>
              <a:t> of Fame pitcher who didn’t throw heat. Was able to make each look the same until it was impossible to react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360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Difficult because hitting</a:t>
            </a:r>
            <a:r>
              <a:rPr lang="en-US" baseline="0" dirty="0" smtClean="0"/>
              <a:t> a baseball traveling</a:t>
            </a:r>
            <a:r>
              <a:rPr lang="en-US" dirty="0" smtClean="0"/>
              <a:t> already on</a:t>
            </a:r>
            <a:r>
              <a:rPr lang="en-US" baseline="0" dirty="0" smtClean="0"/>
              <a:t> edge of human reaction limits. The hitters are forced to base swings off tells from the pitcher, it’s critical for pitchers to hide their tells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0106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Andy</a:t>
            </a:r>
          </a:p>
          <a:p>
            <a:endParaRPr lang="en-US" dirty="0" smtClean="0"/>
          </a:p>
          <a:p>
            <a:r>
              <a:rPr lang="en-US" dirty="0" smtClean="0"/>
              <a:t>3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141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Danny/Donner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1876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Danny/Donner</a:t>
            </a:r>
          </a:p>
          <a:p>
            <a:endParaRPr lang="en-US" dirty="0" smtClean="0"/>
          </a:p>
          <a:p>
            <a:r>
              <a:rPr lang="en-US" dirty="0" smtClean="0"/>
              <a:t>5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6383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92,372 pitches Selected</a:t>
            </a:r>
            <a:r>
              <a:rPr lang="en-US" baseline="0" dirty="0" smtClean="0"/>
              <a:t> 55 pitchers for our random sample size. Also picked pitchers we felt demonstrated strong pitch tunneling ability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Donner/Don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6.5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8675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Collected</a:t>
            </a:r>
            <a:r>
              <a:rPr lang="en-US" baseline="0" dirty="0" smtClean="0"/>
              <a:t> 2016 season </a:t>
            </a:r>
            <a:r>
              <a:rPr lang="en-US" baseline="0" dirty="0" err="1" smtClean="0"/>
              <a:t>hit_speed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hit_angle</a:t>
            </a:r>
            <a:r>
              <a:rPr lang="en-US" baseline="0" dirty="0" smtClean="0"/>
              <a:t>, and event description. Sorted sequences by at bats. Filtered into only pitches swung at Fouls, &amp; swinging strikes. Calculated hit ground%, </a:t>
            </a:r>
            <a:r>
              <a:rPr lang="en-US" baseline="0" dirty="0" err="1" smtClean="0"/>
              <a:t>lineDrive</a:t>
            </a:r>
            <a:r>
              <a:rPr lang="en-US" baseline="0" dirty="0" smtClean="0"/>
              <a:t>%, </a:t>
            </a:r>
            <a:r>
              <a:rPr lang="en-US" baseline="0" dirty="0" err="1" smtClean="0"/>
              <a:t>flyBall</a:t>
            </a:r>
            <a:r>
              <a:rPr lang="en-US" baseline="0" dirty="0" smtClean="0"/>
              <a:t>% </a:t>
            </a:r>
            <a:r>
              <a:rPr lang="en-US" dirty="0" smtClean="0"/>
              <a:t>92,372 pitches</a:t>
            </a:r>
          </a:p>
          <a:p>
            <a:endParaRPr lang="en-US" dirty="0" smtClean="0"/>
          </a:p>
          <a:p>
            <a:r>
              <a:rPr lang="en-US" dirty="0" smtClean="0"/>
              <a:t>Don</a:t>
            </a:r>
          </a:p>
          <a:p>
            <a:endParaRPr lang="en-US" dirty="0" smtClean="0"/>
          </a:p>
          <a:p>
            <a:r>
              <a:rPr lang="en-US" dirty="0" smtClean="0"/>
              <a:t>8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5623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Pitch tunneling measures how well</a:t>
            </a:r>
            <a:r>
              <a:rPr lang="en-US" baseline="0" dirty="0" smtClean="0"/>
              <a:t> pitchers can disguise their pitches.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69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C85B8-EAF5-4FD0-A566-2599574E4B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2284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E22BD7-22F8-49F5-B77F-92D17C5232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5653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5113" y="274638"/>
            <a:ext cx="2051050" cy="58308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05513" cy="58308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6DC5BA-CF0B-4026-9726-3D2F731F09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8603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9E1D9E-6BB8-4299-BC0E-DC823CF9F6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638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6BA3AC-D880-452E-8390-F33518EB31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8630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C10AB5-3A3F-41DA-AEA8-6C27190CC4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0530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24313" cy="4500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3913" y="1600200"/>
            <a:ext cx="4025900" cy="4500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135F65-4414-49D0-B46E-9610A394BF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41536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20D53-1A89-47EC-A0FC-F146CD85B6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862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23E261-BAEE-4DC8-B3F1-F77DD8294C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8002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6B97C2-7A5E-4E83-8773-C37303FB2A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5623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49D444-A1C9-42EE-A373-A93F18C282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5157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4128E3-BCE0-463D-87C6-70B0C29BCF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59854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0AE1C4-83CD-459A-8F83-EE3C8A49C8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7820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9C81C1-8501-478C-A5A7-FF1B4D8A27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3226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-179388"/>
            <a:ext cx="2049463" cy="628015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179388"/>
            <a:ext cx="6000750" cy="62801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628B02-48AB-4A96-AE1E-8754DEA3FA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3689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9388"/>
            <a:ext cx="8202613" cy="20351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A8B394-2A2E-4FD5-B778-BF79E33692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591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847403-7415-4D08-92BD-96363CEBE8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8543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27488" cy="4505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088" y="1600200"/>
            <a:ext cx="4029075" cy="4505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E3857E-8F05-4C03-A887-676F9FB731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405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E9303C-81FB-4BB5-AA88-F880522491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6868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BDF773-17C3-4423-804E-92F58D30CE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041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5DF4F5-E147-4F78-B16A-85B3A6A24A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5428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3AC501-1261-456A-B7AE-4F41B463C0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195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5B42B0-90B0-4F2E-9BF0-63F14D4839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18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08963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08963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  <a:p>
            <a:pPr lvl="4"/>
            <a:r>
              <a:rPr lang="en-GB" altLang="en-US" smtClean="0"/>
              <a:t>Eighth Outline Level</a:t>
            </a:r>
          </a:p>
          <a:p>
            <a:pPr lvl="4"/>
            <a:r>
              <a:rPr lang="en-GB" altLang="en-US" smtClean="0"/>
              <a:t>Ninth Outline Level</a:t>
            </a: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1296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b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EC61D4C-7DFE-4325-B473-D80618A454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9388"/>
            <a:ext cx="8202613" cy="203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02613" cy="450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  <a:p>
            <a:pPr lvl="4"/>
            <a:r>
              <a:rPr lang="en-GB" altLang="en-US" smtClean="0"/>
              <a:t>Eighth Outline Level</a:t>
            </a:r>
          </a:p>
          <a:p>
            <a:pPr lvl="4"/>
            <a:r>
              <a:rPr lang="en-GB" altLang="en-US" smtClean="0"/>
              <a:t>Ninth Outline Level</a:t>
            </a:r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3122613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1613" y="6245225"/>
            <a:ext cx="2106612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AA9E38D-6DF1-4466-A913-76CB8E778D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6813"/>
            <a:ext cx="211613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95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27375" y="6246813"/>
            <a:ext cx="28844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95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"/>
          <p:cNvSpPr txBox="1">
            <a:spLocks noChangeArrowheads="1"/>
          </p:cNvSpPr>
          <p:nvPr/>
        </p:nvSpPr>
        <p:spPr bwMode="auto">
          <a:xfrm>
            <a:off x="746125" y="979488"/>
            <a:ext cx="7673975" cy="115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6000" rIns="0" bIns="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5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4800" b="0" dirty="0" smtClean="0"/>
              <a:t>Loyola University - Chicago</a:t>
            </a:r>
            <a:endParaRPr lang="en-US" altLang="en-US" sz="4800" b="0" dirty="0"/>
          </a:p>
        </p:txBody>
      </p:sp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708453" y="1676400"/>
            <a:ext cx="7673975" cy="407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3040" rIns="0" bIns="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5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b="0" dirty="0" smtClean="0"/>
              <a:t>2017 SABR Case Competition</a:t>
            </a:r>
            <a:endParaRPr lang="en-US" altLang="en-US" b="0" dirty="0"/>
          </a:p>
          <a:p>
            <a:pPr algn="ct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600" b="0" dirty="0" smtClean="0"/>
          </a:p>
          <a:p>
            <a:pPr algn="ct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400" b="0" dirty="0" smtClean="0"/>
              <a:t>Brian Ahern, Daniel Hansen, Donner </a:t>
            </a:r>
            <a:r>
              <a:rPr lang="en-US" altLang="en-US" sz="2400" b="0" dirty="0" err="1" smtClean="0"/>
              <a:t>Kahl</a:t>
            </a:r>
            <a:r>
              <a:rPr lang="en-US" altLang="en-US" sz="2400" b="0" dirty="0" smtClean="0"/>
              <a:t>, </a:t>
            </a:r>
          </a:p>
          <a:p>
            <a:pPr algn="ct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400" b="0" dirty="0" smtClean="0"/>
              <a:t>Andrew </a:t>
            </a:r>
            <a:r>
              <a:rPr lang="en-US" altLang="en-US" sz="2400" b="0" dirty="0" err="1" smtClean="0"/>
              <a:t>Pawlowski</a:t>
            </a:r>
            <a:r>
              <a:rPr lang="en-US" altLang="en-US" sz="2400" b="0" dirty="0" smtClean="0"/>
              <a:t>, Donald </a:t>
            </a:r>
            <a:r>
              <a:rPr lang="en-US" altLang="en-US" sz="2400" b="0" dirty="0" err="1" smtClean="0"/>
              <a:t>Stolz</a:t>
            </a:r>
            <a:r>
              <a:rPr lang="en-US" altLang="en-US" sz="2400" b="0" dirty="0" smtClean="0"/>
              <a:t> </a:t>
            </a:r>
          </a:p>
          <a:p>
            <a:pPr algn="ct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600" b="0" dirty="0" smtClean="0"/>
          </a:p>
          <a:p>
            <a:pPr algn="ct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600" b="0" dirty="0"/>
          </a:p>
          <a:p>
            <a:pPr algn="ct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600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268" y="4800600"/>
            <a:ext cx="2833688" cy="1143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457200"/>
            <a:ext cx="7239000" cy="685800"/>
          </a:xfrm>
        </p:spPr>
        <p:txBody>
          <a:bodyPr/>
          <a:lstStyle/>
          <a:p>
            <a:r>
              <a:rPr lang="en-US" sz="4400" dirty="0" smtClean="0"/>
              <a:t>Measuring Tunnel Quality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609598" y="5316312"/>
                <a:ext cx="7924801" cy="10844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</a:rPr>
                          <m:t>𝑃𝑙𝑎𝑡𝑒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𝐷𝑖𝑓𝑓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 </m:t>
                        </m:r>
                      </m:num>
                      <m:den>
                        <m:r>
                          <a:rPr lang="en-US" sz="3000" b="0" i="1" smtClean="0">
                            <a:latin typeface="Cambria Math" charset="0"/>
                          </a:rPr>
                          <m:t>𝑅𝑒𝑙𝑒𝑎𝑠𝑒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𝐷𝑖𝑓𝑓</m:t>
                        </m:r>
                        <m:r>
                          <a:rPr lang="en-US" sz="3000" b="1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3000" b="1" i="1">
                            <a:latin typeface="Cambria Math" charset="0"/>
                          </a:rPr>
                          <m:t>𝑿</m:t>
                        </m:r>
                        <m:r>
                          <a:rPr lang="en-US" sz="3000" b="1" i="1">
                            <a:latin typeface="Cambria Math" charset="0"/>
                          </a:rPr>
                          <m:t> </m:t>
                        </m:r>
                        <m:r>
                          <a:rPr lang="en-US" sz="3000" i="1">
                            <a:latin typeface="Cambria Math" charset="0"/>
                          </a:rPr>
                          <m:t>𝑇𝑢𝑛𝑛𝑒𝑙</m:t>
                        </m:r>
                        <m:r>
                          <a:rPr lang="en-US" sz="3000" i="1">
                            <a:latin typeface="Cambria Math" charset="0"/>
                          </a:rPr>
                          <m:t> </m:t>
                        </m:r>
                        <m:r>
                          <a:rPr lang="en-US" sz="3000" i="1">
                            <a:latin typeface="Cambria Math" charset="0"/>
                          </a:rPr>
                          <m:t>𝐷𝑖𝑓𝑓</m:t>
                        </m:r>
                      </m:den>
                    </m:f>
                  </m:oMath>
                </a14:m>
                <a:r>
                  <a:rPr lang="en-US" sz="3000" dirty="0" smtClean="0"/>
                  <a:t> = </a:t>
                </a:r>
                <a:r>
                  <a:rPr lang="en-US" sz="3000" b="1" i="1" dirty="0" smtClean="0"/>
                  <a:t>Effective Duplicity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8" y="5316312"/>
                <a:ext cx="7924801" cy="1084487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69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79" b="-1"/>
          <a:stretch/>
        </p:blipFill>
        <p:spPr>
          <a:xfrm>
            <a:off x="643467" y="643467"/>
            <a:ext cx="7859181" cy="55710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43600" y="167640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FA|FC = 4.77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FA|FA = 11.76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FC|FA = 4.94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472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94"/>
          <a:stretch/>
        </p:blipFill>
        <p:spPr>
          <a:xfrm>
            <a:off x="643467" y="643467"/>
            <a:ext cx="7859181" cy="55710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1371600"/>
            <a:ext cx="228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SI|FC = 5.55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SI|CU = 8.37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CU|CU = 8.27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SI|SI = 7.52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CU|SI = 9.70</a:t>
            </a:r>
          </a:p>
        </p:txBody>
      </p:sp>
    </p:spTree>
    <p:extLst>
      <p:ext uri="{BB962C8B-B14F-4D97-AF65-F5344CB8AC3E}">
        <p14:creationId xmlns:p14="http://schemas.microsoft.com/office/powerpoint/2010/main" val="2014853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79" b="-1"/>
          <a:stretch/>
        </p:blipFill>
        <p:spPr>
          <a:xfrm>
            <a:off x="643467" y="643467"/>
            <a:ext cx="7859181" cy="55710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1371600"/>
            <a:ext cx="228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FA|CH = 18.85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CH|CH = 18.02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SI|CH = 12.27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CU|CH = 12.73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FA|FA = 14.54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SI|FA = 10.46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CH|SI = 12.22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CH|FA = 16.69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SI|SI = 14.85</a:t>
            </a:r>
          </a:p>
        </p:txBody>
      </p:sp>
    </p:spTree>
    <p:extLst>
      <p:ext uri="{BB962C8B-B14F-4D97-AF65-F5344CB8AC3E}">
        <p14:creationId xmlns:p14="http://schemas.microsoft.com/office/powerpoint/2010/main" val="2513461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84" b="-1"/>
          <a:stretch/>
        </p:blipFill>
        <p:spPr>
          <a:xfrm>
            <a:off x="643467" y="643467"/>
            <a:ext cx="7859181" cy="55710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1371600"/>
            <a:ext cx="2286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FA|CU = 18.34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FA|FC = 21.65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CU|FC = 11.27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FC|FC = 21.27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FA|SI = 14.72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SI|FA = 17.51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FA|FA = 20.00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CU|FA = 14.02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FC|FA = 21.01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SI|FC = 15.13</a:t>
            </a:r>
          </a:p>
        </p:txBody>
      </p:sp>
    </p:spTree>
    <p:extLst>
      <p:ext uri="{BB962C8B-B14F-4D97-AF65-F5344CB8AC3E}">
        <p14:creationId xmlns:p14="http://schemas.microsoft.com/office/powerpoint/2010/main" val="3396468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7"/>
          <a:stretch/>
        </p:blipFill>
        <p:spPr>
          <a:xfrm>
            <a:off x="643467" y="643467"/>
            <a:ext cx="7859181" cy="55710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1371600"/>
            <a:ext cx="2286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CU|CU = 14.96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FA|CU = 13.35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SI|CU = 11.81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CU|FA = 12.24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FA|CH = 15.64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FA|FA = 14.92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SI|FA = 15.43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SI|SI = 14.27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CU|SI = 12.67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CH|FA = 12.96</a:t>
            </a:r>
          </a:p>
        </p:txBody>
      </p:sp>
    </p:spTree>
    <p:extLst>
      <p:ext uri="{BB962C8B-B14F-4D97-AF65-F5344CB8AC3E}">
        <p14:creationId xmlns:p14="http://schemas.microsoft.com/office/powerpoint/2010/main" val="3956978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43" b="2"/>
          <a:stretch/>
        </p:blipFill>
        <p:spPr>
          <a:xfrm>
            <a:off x="643467" y="643467"/>
            <a:ext cx="7859181" cy="55710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914400"/>
            <a:ext cx="228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SL|SL = 13.90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FA|SL = 13.37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FA|CH = 5.58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SI|CH = 4.45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SI|SL = 11.94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CH|CH = 13.66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CH|SI = 4.51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FA|FA = 13.18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SL|FA = 12.67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SL|SI = 11.91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FA|SI = 12.80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CH|FA = 5.04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SI|FA = 14.01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SI|SI = 13.28</a:t>
            </a:r>
          </a:p>
        </p:txBody>
      </p:sp>
    </p:spTree>
    <p:extLst>
      <p:ext uri="{BB962C8B-B14F-4D97-AF65-F5344CB8AC3E}">
        <p14:creationId xmlns:p14="http://schemas.microsoft.com/office/powerpoint/2010/main" val="133231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8381" y="1600200"/>
            <a:ext cx="7086600" cy="4505325"/>
          </a:xfrm>
        </p:spPr>
        <p:txBody>
          <a:bodyPr/>
          <a:lstStyle/>
          <a:p>
            <a:pPr marL="0" indent="0" algn="ctr"/>
            <a:r>
              <a:rPr lang="en-US" dirty="0" smtClean="0"/>
              <a:t>Our metric shows a relationship with some pitcher’s most effective sequence</a:t>
            </a:r>
          </a:p>
          <a:p>
            <a:pPr marL="0" indent="0" algn="ctr"/>
            <a:endParaRPr lang="en-US" dirty="0"/>
          </a:p>
          <a:p>
            <a:pPr marL="0" indent="0" algn="ctr"/>
            <a:r>
              <a:rPr lang="en-US" dirty="0" smtClean="0"/>
              <a:t>Was also promising for Quality 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19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r="38646"/>
          <a:stretch/>
        </p:blipFill>
        <p:spPr>
          <a:xfrm>
            <a:off x="20" y="10"/>
            <a:ext cx="3492988" cy="68579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2" y="629268"/>
            <a:ext cx="4800600" cy="1275734"/>
          </a:xfrm>
        </p:spPr>
        <p:txBody>
          <a:bodyPr>
            <a:normAutofit/>
          </a:bodyPr>
          <a:lstStyle/>
          <a:p>
            <a:r>
              <a:rPr lang="en-US" sz="4800" b="1" dirty="0"/>
              <a:t>Importance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1" y="1905001"/>
            <a:ext cx="4800600" cy="4318820"/>
          </a:xfrm>
        </p:spPr>
        <p:txBody>
          <a:bodyPr>
            <a:normAutofit/>
          </a:bodyPr>
          <a:lstStyle/>
          <a:p>
            <a:r>
              <a:rPr lang="en-US" dirty="0" smtClean="0"/>
              <a:t>Allows us to measure the effectiveness of a pitcher to force swinging strikes</a:t>
            </a:r>
          </a:p>
          <a:p>
            <a:endParaRPr lang="en-US" dirty="0" smtClean="0"/>
          </a:p>
          <a:p>
            <a:r>
              <a:rPr lang="en-US" dirty="0" smtClean="0"/>
              <a:t>Specifically low-velocity pitcher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96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94" b="909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752" y="320041"/>
            <a:ext cx="4150476" cy="5861304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264" y="478241"/>
            <a:ext cx="3911452" cy="146049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 eaLnBrk="1" hangingPunct="1">
              <a:lnSpc>
                <a:spcPct val="90000"/>
              </a:lnSpc>
            </a:pPr>
            <a:r>
              <a:rPr lang="en-US" sz="4000" dirty="0" smtClean="0">
                <a:solidFill>
                  <a:schemeClr val="tx1"/>
                </a:solidFill>
              </a:rPr>
              <a:t>Pitch Tunneling</a:t>
            </a:r>
            <a:br>
              <a:rPr lang="en-US" sz="4000" dirty="0" smtClean="0">
                <a:solidFill>
                  <a:schemeClr val="tx1"/>
                </a:solidFill>
              </a:rPr>
            </a:br>
            <a:r>
              <a:rPr lang="en-US" sz="4000" dirty="0" smtClean="0">
                <a:solidFill>
                  <a:schemeClr val="tx1"/>
                </a:solidFill>
              </a:rPr>
              <a:t>&amp;</a:t>
            </a:r>
            <a:br>
              <a:rPr lang="en-US" sz="4000" dirty="0" smtClean="0">
                <a:solidFill>
                  <a:schemeClr val="tx1"/>
                </a:solidFill>
              </a:rPr>
            </a:br>
            <a:r>
              <a:rPr lang="en-US" sz="4000" dirty="0" smtClean="0">
                <a:solidFill>
                  <a:schemeClr val="tx1"/>
                </a:solidFill>
              </a:rPr>
              <a:t>Sequencing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752" y="2209800"/>
            <a:ext cx="4150476" cy="381886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“You </a:t>
            </a:r>
            <a:r>
              <a:rPr lang="en-US" sz="2400" dirty="0">
                <a:solidFill>
                  <a:schemeClr val="tx1"/>
                </a:solidFill>
              </a:rPr>
              <a:t>see a pitch inside and wonder, 'Is it the fastball or the cutter?' That's where he's got you</a:t>
            </a:r>
            <a:r>
              <a:rPr lang="en-US" sz="2400" dirty="0" smtClean="0">
                <a:solidFill>
                  <a:schemeClr val="tx1"/>
                </a:solidFill>
              </a:rPr>
              <a:t>.” </a:t>
            </a:r>
            <a:r>
              <a:rPr lang="en-US" sz="2400" dirty="0">
                <a:solidFill>
                  <a:schemeClr val="tx1"/>
                </a:solidFill>
              </a:rPr>
              <a:t>- Tony </a:t>
            </a:r>
            <a:r>
              <a:rPr lang="en-US" sz="2400" dirty="0" smtClean="0">
                <a:solidFill>
                  <a:schemeClr val="tx1"/>
                </a:solidFill>
              </a:rPr>
              <a:t>Gwynn</a:t>
            </a:r>
          </a:p>
          <a:p>
            <a:pPr indent="-228600" defTabSz="9144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/>
              </a:solidFill>
            </a:endParaRPr>
          </a:p>
          <a:p>
            <a:pPr indent="-228600" defTabSz="9144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“Sometimes he knows what he's going to throw two pitches ahead</a:t>
            </a:r>
            <a:r>
              <a:rPr lang="en-US" sz="2400" dirty="0" smtClean="0">
                <a:solidFill>
                  <a:schemeClr val="tx1"/>
                </a:solidFill>
              </a:rPr>
              <a:t>.”- </a:t>
            </a:r>
            <a:r>
              <a:rPr lang="en-US" sz="2400" dirty="0">
                <a:solidFill>
                  <a:schemeClr val="tx1"/>
                </a:solidFill>
              </a:rPr>
              <a:t>John Smoltz</a:t>
            </a:r>
          </a:p>
        </p:txBody>
      </p:sp>
    </p:spTree>
    <p:extLst>
      <p:ext uri="{BB962C8B-B14F-4D97-AF65-F5344CB8AC3E}">
        <p14:creationId xmlns:p14="http://schemas.microsoft.com/office/powerpoint/2010/main" val="209365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6" r="9091" b="7229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752" y="320041"/>
            <a:ext cx="4150476" cy="5861304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264" y="478241"/>
            <a:ext cx="39114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hangingPunct="1">
              <a:lnSpc>
                <a:spcPct val="90000"/>
              </a:lnSpc>
            </a:pPr>
            <a:r>
              <a:rPr lang="en-US" sz="4000" dirty="0" smtClean="0">
                <a:solidFill>
                  <a:schemeClr val="tx1"/>
                </a:solidFill>
              </a:rPr>
              <a:t>The Problem </a:t>
            </a:r>
            <a:r>
              <a:rPr lang="en-US" sz="4000" dirty="0">
                <a:solidFill>
                  <a:schemeClr val="tx1"/>
                </a:solidFill>
              </a:rPr>
              <a:t>for Hitters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752" y="2207918"/>
            <a:ext cx="4150475" cy="304988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“Hitting </a:t>
            </a:r>
            <a:r>
              <a:rPr lang="en-US" sz="2400" dirty="0">
                <a:solidFill>
                  <a:schemeClr val="tx1"/>
                </a:solidFill>
              </a:rPr>
              <a:t>a </a:t>
            </a:r>
            <a:r>
              <a:rPr lang="en-US" sz="2400" dirty="0" smtClean="0">
                <a:solidFill>
                  <a:schemeClr val="tx1"/>
                </a:solidFill>
              </a:rPr>
              <a:t>baseball is </a:t>
            </a:r>
            <a:r>
              <a:rPr lang="en-US" sz="2400" dirty="0">
                <a:solidFill>
                  <a:schemeClr val="tx1"/>
                </a:solidFill>
              </a:rPr>
              <a:t>the single most difficult thing to do in sport</a:t>
            </a:r>
            <a:r>
              <a:rPr lang="en-US" sz="2400" dirty="0" smtClean="0">
                <a:solidFill>
                  <a:schemeClr val="tx1"/>
                </a:solidFill>
              </a:rPr>
              <a:t>.” - </a:t>
            </a:r>
            <a:r>
              <a:rPr lang="en-US" sz="2400" dirty="0">
                <a:solidFill>
                  <a:schemeClr val="tx1"/>
                </a:solidFill>
              </a:rPr>
              <a:t>Ted </a:t>
            </a:r>
            <a:r>
              <a:rPr lang="en-US" sz="2400" dirty="0" smtClean="0">
                <a:solidFill>
                  <a:schemeClr val="tx1"/>
                </a:solidFill>
              </a:rPr>
              <a:t>Williams</a:t>
            </a:r>
          </a:p>
          <a:p>
            <a:pPr indent="-228600" defTabSz="9144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/>
              </a:solidFill>
            </a:endParaRPr>
          </a:p>
          <a:p>
            <a:pPr indent="-228600" defTabSz="9144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“The </a:t>
            </a:r>
            <a:r>
              <a:rPr lang="en-US" sz="2400" dirty="0"/>
              <a:t>good hitters get their tip-off from the pitchers</a:t>
            </a:r>
            <a:r>
              <a:rPr lang="en-US" sz="2400" dirty="0" smtClean="0"/>
              <a:t>.”</a:t>
            </a:r>
          </a:p>
          <a:p>
            <a:pPr defTabSz="914400" eaLnBrk="1" hangingPunct="1">
              <a:lnSpc>
                <a:spcPct val="90000"/>
              </a:lnSpc>
            </a:pPr>
            <a:r>
              <a:rPr lang="en-US" sz="2400" dirty="0" smtClean="0"/>
              <a:t>	- Charley Metro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31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08963" cy="1706562"/>
          </a:xfrm>
        </p:spPr>
        <p:txBody>
          <a:bodyPr/>
          <a:lstStyle/>
          <a:p>
            <a:r>
              <a:rPr lang="en-US" sz="4800" u="sng" dirty="0" smtClean="0"/>
              <a:t>The Hypothesis</a:t>
            </a:r>
            <a:endParaRPr lang="en-US" sz="48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1641" y="1752600"/>
                <a:ext cx="7000080" cy="4114800"/>
              </a:xfrm>
            </p:spPr>
            <p:txBody>
              <a:bodyPr/>
              <a:lstStyle/>
              <a:p>
                <a:r>
                  <a:rPr lang="en-US" sz="2800" dirty="0" smtClean="0"/>
                  <a:t>Pitch Tunneling causes:</a:t>
                </a:r>
                <a:endParaRPr lang="en-US" sz="1200" dirty="0"/>
              </a:p>
              <a:p>
                <a:pPr marL="457200" indent="-4572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3600" i="1" dirty="0" smtClean="0"/>
                  <a:t>More</a:t>
                </a:r>
                <a:r>
                  <a:rPr lang="en-US" sz="3600" dirty="0" smtClean="0"/>
                  <a:t> </a:t>
                </a:r>
                <a:r>
                  <a:rPr lang="en-US" sz="3600" b="1" u="sng" dirty="0" smtClean="0"/>
                  <a:t>Strikes per Swing</a:t>
                </a:r>
                <a:endParaRPr lang="en-US" dirty="0" smtClean="0">
                  <a:latin typeface="Cambria Math" charset="0"/>
                </a:endParaRPr>
              </a:p>
              <a:p>
                <a:pPr marL="40005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𝑾𝒉𝒊𝒇𝒇𝒔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𝑻𝒐𝒕𝒂𝒍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𝑺𝒘𝒊𝒏𝒈𝒔</m:t>
                          </m:r>
                        </m:den>
                      </m:f>
                    </m:oMath>
                  </m:oMathPara>
                </a14:m>
                <a:endParaRPr lang="en-US" sz="1800" b="1" u="sng" dirty="0" smtClean="0"/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3600" i="1" dirty="0"/>
                  <a:t>P</a:t>
                </a:r>
                <a:r>
                  <a:rPr lang="en-US" sz="3600" i="1" dirty="0" smtClean="0"/>
                  <a:t>oorer</a:t>
                </a:r>
                <a:r>
                  <a:rPr lang="en-US" sz="3600" dirty="0" smtClean="0"/>
                  <a:t> </a:t>
                </a:r>
                <a:r>
                  <a:rPr lang="en-US" sz="3600" b="1" u="sng" dirty="0" smtClean="0"/>
                  <a:t>Quality of Contact</a:t>
                </a:r>
              </a:p>
              <a:p>
                <a:pPr marL="457200" indent="-457200">
                  <a:buFont typeface="Arial" charset="0"/>
                  <a:buChar char="•"/>
                </a:pPr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1641" y="1752600"/>
                <a:ext cx="7000080" cy="4114800"/>
              </a:xfrm>
              <a:blipFill rotWithShape="0">
                <a:blip r:embed="rId3"/>
                <a:stretch>
                  <a:fillRect l="-2439" t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82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of 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7" y="1066800"/>
            <a:ext cx="7924800" cy="45053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sz="2400" dirty="0" smtClean="0"/>
              <a:t>A pitcher that tunnels well should limit quality of contact</a:t>
            </a:r>
          </a:p>
          <a:p>
            <a:pPr marL="0" indent="0"/>
            <a:r>
              <a:rPr lang="en-US" sz="2400" dirty="0" smtClean="0"/>
              <a:t>- </a:t>
            </a:r>
            <a:r>
              <a:rPr lang="en-US" sz="2400" u="sng" dirty="0" smtClean="0"/>
              <a:t>Average Velocity </a:t>
            </a:r>
            <a:r>
              <a:rPr lang="en-US" sz="2400" dirty="0" smtClean="0"/>
              <a:t>as well as </a:t>
            </a:r>
          </a:p>
          <a:p>
            <a:pPr marL="0" indent="0"/>
            <a:r>
              <a:rPr lang="en-US" sz="2400" dirty="0" smtClean="0"/>
              <a:t>  </a:t>
            </a:r>
            <a:r>
              <a:rPr lang="en-US" sz="2400" u="sng" dirty="0" smtClean="0"/>
              <a:t>Average launch angle </a:t>
            </a:r>
            <a:r>
              <a:rPr lang="en-US" sz="2400" dirty="0" smtClean="0"/>
              <a:t>was </a:t>
            </a:r>
          </a:p>
          <a:p>
            <a:pPr marL="0" indent="0"/>
            <a:r>
              <a:rPr lang="en-US" sz="2400" dirty="0" smtClean="0"/>
              <a:t>Taken for each sequence thrown</a:t>
            </a:r>
          </a:p>
          <a:p>
            <a:pPr marL="0" indent="0"/>
            <a:endParaRPr lang="en-US" sz="2400" dirty="0" smtClean="0"/>
          </a:p>
          <a:p>
            <a:pPr marL="0" indent="0"/>
            <a:r>
              <a:rPr lang="en-US" sz="2400" dirty="0" smtClean="0"/>
              <a:t>-This gives a better idea of the </a:t>
            </a:r>
          </a:p>
          <a:p>
            <a:pPr marL="0" indent="0"/>
            <a:r>
              <a:rPr lang="en-US" sz="2400" dirty="0" smtClean="0"/>
              <a:t>results of an at bat than just </a:t>
            </a:r>
          </a:p>
          <a:p>
            <a:pPr marL="0" indent="0"/>
            <a:r>
              <a:rPr lang="en-US" sz="2400" dirty="0" smtClean="0"/>
              <a:t>the actual outcome</a:t>
            </a:r>
          </a:p>
          <a:p>
            <a:pPr marL="0" indent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292030"/>
            <a:ext cx="352115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0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of 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208963" cy="4505325"/>
          </a:xfrm>
        </p:spPr>
        <p:txBody>
          <a:bodyPr/>
          <a:lstStyle/>
          <a:p>
            <a:pPr marL="0" indent="0"/>
            <a:r>
              <a:rPr lang="en-US" dirty="0"/>
              <a:t>	</a:t>
            </a:r>
            <a:r>
              <a:rPr lang="en-US" dirty="0" smtClean="0"/>
              <a:t>Measured </a:t>
            </a:r>
            <a:r>
              <a:rPr lang="en-US" u="sng" dirty="0" smtClean="0"/>
              <a:t>Ground Ball %, Fly Ball %, 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and </a:t>
            </a:r>
            <a:r>
              <a:rPr lang="en-US" u="sng" dirty="0" smtClean="0"/>
              <a:t>Line Drive %</a:t>
            </a:r>
          </a:p>
          <a:p>
            <a:pPr marL="0" indent="0"/>
            <a:endParaRPr lang="en-US" u="sng" dirty="0"/>
          </a:p>
          <a:p>
            <a:pPr marL="457200" indent="-457200">
              <a:buFontTx/>
              <a:buChar char="-"/>
            </a:pPr>
            <a:r>
              <a:rPr lang="en-US" dirty="0" smtClean="0"/>
              <a:t>Hypothesize that a 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better tunneling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metrics result in 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worse launch angles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286000"/>
            <a:ext cx="2971800" cy="43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Selection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41740" y="1396734"/>
            <a:ext cx="3868737" cy="823913"/>
          </a:xfrm>
        </p:spPr>
        <p:txBody>
          <a:bodyPr/>
          <a:lstStyle/>
          <a:p>
            <a:r>
              <a:rPr lang="en-US" sz="2000" dirty="0" smtClean="0"/>
              <a:t>55 </a:t>
            </a:r>
            <a:r>
              <a:rPr lang="en-US" sz="2000" b="0" dirty="0" smtClean="0"/>
              <a:t>Random Pitchers</a:t>
            </a:r>
          </a:p>
          <a:p>
            <a:r>
              <a:rPr lang="en-US" sz="2000" dirty="0" smtClean="0"/>
              <a:t>5 </a:t>
            </a:r>
            <a:r>
              <a:rPr lang="en-US" sz="2000" b="0" dirty="0" smtClean="0"/>
              <a:t>Hand-picked </a:t>
            </a:r>
            <a:r>
              <a:rPr lang="en-US" sz="2200" i="1" dirty="0" smtClean="0"/>
              <a:t>Elite</a:t>
            </a:r>
            <a:r>
              <a:rPr lang="en-US" sz="2000" b="0" dirty="0" smtClean="0"/>
              <a:t> Pitchers</a:t>
            </a:r>
            <a:endParaRPr lang="en-US" sz="2000" b="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74" y="2315954"/>
            <a:ext cx="1511808" cy="2002125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521979" y="1681163"/>
            <a:ext cx="4088621" cy="823912"/>
          </a:xfrm>
        </p:spPr>
        <p:txBody>
          <a:bodyPr/>
          <a:lstStyle/>
          <a:p>
            <a:r>
              <a:rPr lang="en-US" sz="2000" b="0" dirty="0" smtClean="0"/>
              <a:t>Prospectus – </a:t>
            </a:r>
            <a:r>
              <a:rPr lang="en-US" sz="2000" b="0" u="sng" dirty="0" smtClean="0"/>
              <a:t>Sequencing</a:t>
            </a:r>
          </a:p>
          <a:p>
            <a:r>
              <a:rPr lang="en-US" sz="2000" b="0" dirty="0" err="1" smtClean="0"/>
              <a:t>Statcast</a:t>
            </a:r>
            <a:r>
              <a:rPr lang="en-US" sz="2000" b="0" dirty="0" smtClean="0"/>
              <a:t> – </a:t>
            </a:r>
            <a:r>
              <a:rPr lang="en-US" sz="2000" i="1" u="sng" dirty="0" smtClean="0"/>
              <a:t>Individual Pitch </a:t>
            </a:r>
            <a:r>
              <a:rPr lang="en-US" sz="2000" b="0" u="sng" dirty="0" smtClean="0"/>
              <a:t>Data</a:t>
            </a:r>
            <a:endParaRPr lang="en-US" sz="2000" b="0" u="sng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22"/>
          <a:stretch/>
        </p:blipFill>
        <p:spPr>
          <a:xfrm>
            <a:off x="5004189" y="2505075"/>
            <a:ext cx="3124200" cy="3684588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043" y="2315954"/>
            <a:ext cx="2075053" cy="1383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03" y="4347369"/>
            <a:ext cx="1530179" cy="20389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752" y="4944062"/>
            <a:ext cx="2070808" cy="13805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61" y="3744829"/>
            <a:ext cx="2057239" cy="11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08963" cy="711200"/>
          </a:xfrm>
        </p:spPr>
        <p:txBody>
          <a:bodyPr/>
          <a:lstStyle/>
          <a:p>
            <a:r>
              <a:rPr lang="en-US" dirty="0" smtClean="0"/>
              <a:t>The Collection Process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85"/>
          <a:stretch/>
        </p:blipFill>
        <p:spPr>
          <a:xfrm>
            <a:off x="746185" y="1600201"/>
            <a:ext cx="3604906" cy="4343400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351091" y="1573364"/>
            <a:ext cx="4114800" cy="4368799"/>
          </a:xfrm>
        </p:spPr>
        <p:txBody>
          <a:bodyPr/>
          <a:lstStyle/>
          <a:p>
            <a:pPr marL="514350" indent="-514350">
              <a:spcBef>
                <a:spcPts val="1400"/>
              </a:spcBef>
              <a:buFont typeface="+mj-lt"/>
              <a:buAutoNum type="arabicPeriod"/>
            </a:pPr>
            <a:r>
              <a:rPr lang="en-US" sz="2800" dirty="0" smtClean="0">
                <a:ea typeface="Big Caslon Medium" charset="0"/>
                <a:cs typeface="Big Caslon Medium" charset="0"/>
              </a:rPr>
              <a:t>2016 Season</a:t>
            </a:r>
          </a:p>
          <a:p>
            <a:pPr marL="914400" lvl="1" indent="-514350">
              <a:spcBef>
                <a:spcPts val="1400"/>
              </a:spcBef>
              <a:buFont typeface="Wingdings" charset="2"/>
              <a:buChar char="§"/>
            </a:pPr>
            <a:r>
              <a:rPr lang="en-US" sz="2400" dirty="0" smtClean="0">
                <a:ea typeface="Big Caslon Medium" charset="0"/>
                <a:cs typeface="Big Caslon Medium" charset="0"/>
              </a:rPr>
              <a:t>Every pitch by pitcher</a:t>
            </a:r>
          </a:p>
          <a:p>
            <a:pPr marL="514350" indent="-514350">
              <a:spcBef>
                <a:spcPts val="1400"/>
              </a:spcBef>
              <a:buFont typeface="+mj-lt"/>
              <a:buAutoNum type="arabicPeriod"/>
            </a:pPr>
            <a:r>
              <a:rPr lang="en-US" sz="2800" dirty="0" smtClean="0">
                <a:ea typeface="Big Caslon Medium" charset="0"/>
                <a:cs typeface="Big Caslon Medium" charset="0"/>
              </a:rPr>
              <a:t>Collect Sequences</a:t>
            </a:r>
          </a:p>
          <a:p>
            <a:pPr marL="514350" indent="-514350">
              <a:spcBef>
                <a:spcPts val="1400"/>
              </a:spcBef>
              <a:buFont typeface="+mj-lt"/>
              <a:buAutoNum type="arabicPeriod"/>
            </a:pPr>
            <a:r>
              <a:rPr lang="en-US" sz="2800" dirty="0" smtClean="0">
                <a:ea typeface="Big Caslon Medium" charset="0"/>
                <a:cs typeface="Big Caslon Medium" charset="0"/>
              </a:rPr>
              <a:t>Filter swings</a:t>
            </a:r>
          </a:p>
          <a:p>
            <a:pPr marL="514350" indent="-514350">
              <a:spcBef>
                <a:spcPts val="1400"/>
              </a:spcBef>
              <a:buFont typeface="+mj-lt"/>
              <a:buAutoNum type="arabicPeriod"/>
            </a:pPr>
            <a:r>
              <a:rPr lang="en-US" sz="2800" dirty="0" smtClean="0">
                <a:ea typeface="Big Caslon Medium" charset="0"/>
                <a:cs typeface="Big Caslon Medium" charset="0"/>
              </a:rPr>
              <a:t>Perform calculations by pitch sequences</a:t>
            </a:r>
          </a:p>
          <a:p>
            <a:pPr marL="514350" indent="-514350">
              <a:spcBef>
                <a:spcPts val="1400"/>
              </a:spcBef>
              <a:buFont typeface="+mj-lt"/>
              <a:buAutoNum type="arabicPeriod"/>
            </a:pPr>
            <a:r>
              <a:rPr lang="en-US" sz="2800" dirty="0" smtClean="0">
                <a:ea typeface="Big Caslon Medium" charset="0"/>
                <a:cs typeface="Big Caslon Medium" charset="0"/>
              </a:rPr>
              <a:t>Separate Best &amp; Worst </a:t>
            </a:r>
            <a:r>
              <a:rPr lang="en-US" sz="2800" dirty="0" err="1" smtClean="0">
                <a:ea typeface="Big Caslon Medium" charset="0"/>
                <a:cs typeface="Big Caslon Medium" charset="0"/>
              </a:rPr>
              <a:t>Tunnelers</a:t>
            </a:r>
            <a:endParaRPr lang="en-US" sz="2800" dirty="0">
              <a:ea typeface="Big Caslon Medium" charset="0"/>
              <a:cs typeface="Big Caslon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62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886700" cy="1023937"/>
          </a:xfrm>
        </p:spPr>
        <p:txBody>
          <a:bodyPr/>
          <a:lstStyle/>
          <a:p>
            <a:r>
              <a:rPr lang="en-US" sz="5400" dirty="0" smtClean="0"/>
              <a:t>Pitch Tunneling Metrics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3616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47972</TotalTime>
  <Words>602</Words>
  <Application>Microsoft Macintosh PowerPoint</Application>
  <PresentationFormat>On-screen Show (4:3)</PresentationFormat>
  <Paragraphs>151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Big Caslon Medium</vt:lpstr>
      <vt:lpstr>Cambria Math</vt:lpstr>
      <vt:lpstr>Microsoft YaHei</vt:lpstr>
      <vt:lpstr>Times New Roman</vt:lpstr>
      <vt:lpstr>Wingdings</vt:lpstr>
      <vt:lpstr>Office Theme</vt:lpstr>
      <vt:lpstr>Office Theme</vt:lpstr>
      <vt:lpstr>PowerPoint Presentation</vt:lpstr>
      <vt:lpstr>Pitch Tunneling &amp; Sequencing</vt:lpstr>
      <vt:lpstr>The Problem for Hitters</vt:lpstr>
      <vt:lpstr>The Hypothesis</vt:lpstr>
      <vt:lpstr>Quality of Contact</vt:lpstr>
      <vt:lpstr>Quality of Contact</vt:lpstr>
      <vt:lpstr>Data Selection</vt:lpstr>
      <vt:lpstr>The Collection Process</vt:lpstr>
      <vt:lpstr>Pitch Tunneling Metrics</vt:lpstr>
      <vt:lpstr>Measuring Tunnel Quality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Importance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BaseballTemplate</dc:title>
  <dc:creator>Joe Rosales</dc:creator>
  <cp:lastModifiedBy>Stolz, Donald</cp:lastModifiedBy>
  <cp:revision>189</cp:revision>
  <cp:lastPrinted>1601-01-01T00:00:00Z</cp:lastPrinted>
  <dcterms:created xsi:type="dcterms:W3CDTF">2013-03-04T17:25:28Z</dcterms:created>
  <dcterms:modified xsi:type="dcterms:W3CDTF">2017-08-17T02:36:11Z</dcterms:modified>
</cp:coreProperties>
</file>